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77" r:id="rId5"/>
    <p:sldId id="275" r:id="rId6"/>
    <p:sldId id="273" r:id="rId7"/>
    <p:sldId id="280" r:id="rId8"/>
    <p:sldId id="261" r:id="rId9"/>
    <p:sldId id="272" r:id="rId10"/>
    <p:sldId id="278" r:id="rId11"/>
    <p:sldId id="276" r:id="rId12"/>
    <p:sldId id="274" r:id="rId13"/>
    <p:sldId id="279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7E3F00"/>
    <a:srgbClr val="EAEAEA"/>
    <a:srgbClr val="006600"/>
    <a:srgbClr val="E4E4E4"/>
    <a:srgbClr val="B45A00"/>
    <a:srgbClr val="662624"/>
    <a:srgbClr val="0000FF"/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51520" y="188640"/>
            <a:ext cx="8640960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57166"/>
            <a:ext cx="7704856" cy="150019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Образование нового числа в пределах 10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одзаголовок 14"/>
          <p:cNvSpPr txBox="1">
            <a:spLocks/>
          </p:cNvSpPr>
          <p:nvPr/>
        </p:nvSpPr>
        <p:spPr>
          <a:xfrm>
            <a:off x="3419872" y="1428736"/>
            <a:ext cx="2736304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solidFill>
                  <a:srgbClr val="008000"/>
                </a:solidFill>
                <a:uLnTx/>
                <a:uFillTx/>
                <a:latin typeface="+mn-lt"/>
                <a:ea typeface="+mn-ea"/>
                <a:cs typeface="+mn-cs"/>
              </a:rPr>
              <a:t>Математика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dirty="0" smtClean="0">
                <a:solidFill>
                  <a:srgbClr val="008000"/>
                </a:solidFill>
              </a:rPr>
              <a:t>(ФЭМП)</a:t>
            </a:r>
            <a:endParaRPr kumimoji="0" lang="ru-RU" b="1" i="0" u="none" strike="noStrike" kern="1200" normalizeH="0" baseline="0" noProof="0" dirty="0" smtClean="0">
              <a:solidFill>
                <a:srgbClr val="008000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429388" y="3643314"/>
            <a:ext cx="216024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Вычесть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(-1)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14348" y="3500438"/>
            <a:ext cx="2160240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бавить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(+1)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2357430"/>
            <a:ext cx="8001056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ru-RU" b="1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</a:rPr>
              <a:t>Цель: </a:t>
            </a:r>
            <a:r>
              <a:rPr lang="ru-RU" sz="2200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</a:rPr>
              <a:t>закрепление представлений у детей о   составе  чисел    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ru-RU" sz="2200" dirty="0" smtClean="0">
                <a:solidFill>
                  <a:prstClr val="black"/>
                </a:solidFill>
                <a:latin typeface="PT Astra Serif" pitchFamily="18" charset="-52"/>
                <a:ea typeface="PT Astra Serif" pitchFamily="18" charset="-52"/>
              </a:rPr>
              <a:t>          первого десятка и цифрах от 1 до 10.</a:t>
            </a:r>
            <a:endParaRPr lang="ru-RU" sz="2200" b="1" dirty="0" smtClean="0">
              <a:solidFill>
                <a:prstClr val="black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16" name="Подзаголовок 15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400800" cy="566726"/>
          </a:xfrm>
        </p:spPr>
        <p:txBody>
          <a:bodyPr>
            <a:normAutofit/>
          </a:bodyPr>
          <a:lstStyle/>
          <a:p>
            <a:endParaRPr lang="ru-RU" sz="2200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5608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157192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48064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2969" y="3933056"/>
            <a:ext cx="2906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9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10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35132" y="2566645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8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9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1468" y="1052736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5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6</a:t>
            </a:r>
            <a:endParaRPr lang="ru-RU" sz="5400" b="1" dirty="0"/>
          </a:p>
        </p:txBody>
      </p:sp>
      <p:pic>
        <p:nvPicPr>
          <p:cNvPr id="13" name="Рисунок 12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596336" y="4509120"/>
            <a:ext cx="1152128" cy="1975076"/>
          </a:xfrm>
          <a:prstGeom prst="rect">
            <a:avLst/>
          </a:prstGeom>
        </p:spPr>
      </p:pic>
      <p:pic>
        <p:nvPicPr>
          <p:cNvPr id="14" name="Рисунок 13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2" name="Блок-схема: сохраненные данные 11"/>
          <p:cNvSpPr/>
          <p:nvPr/>
        </p:nvSpPr>
        <p:spPr>
          <a:xfrm flipH="1">
            <a:off x="3995936" y="5157192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-2.22222E-6 0.63611 L 0.48281 0.63611 L 0.48281 0.00348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116 L 3.61111E-6 0.4155 L 0.4802 0.4155 L 0.4802 -0.0081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13 -0.00417 L -0.02413 0.2162 L 0.45417 0.2162 L 0.45417 0.00255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64088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2969" y="378904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</a:rPr>
              <a:t>2</a:t>
            </a:r>
            <a:r>
              <a:rPr lang="ru-RU" sz="5400" b="1" dirty="0" smtClean="0"/>
              <a:t> + 1 = 3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35132" y="2422629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</a:rPr>
              <a:t>3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+ 1 = 4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1468" y="90872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</a:rPr>
              <a:t>4</a:t>
            </a:r>
            <a:r>
              <a:rPr lang="ru-RU" sz="5400" b="1" dirty="0" smtClean="0"/>
              <a:t> + 1 = 5</a:t>
            </a:r>
            <a:endParaRPr lang="ru-RU" sz="5400" b="1" dirty="0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524328" y="4498834"/>
            <a:ext cx="1224135" cy="2098518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4" name="Блок-схема: сохраненные данные 13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-2.22222E-6 0.63634 L 0.48281 0.63634 L 0.48281 0.0034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116 L 3.61111E-6 0.41551 L 0.4802 0.41551 L 0.4802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0.21643 L 0.47829 0.21643 L 0.47829 0.00671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5220072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71600" y="3573016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4 + 1 = </a:t>
            </a:r>
            <a:r>
              <a:rPr lang="ru-RU" sz="5400" b="1" u="sng" dirty="0" smtClean="0">
                <a:solidFill>
                  <a:schemeClr val="bg1"/>
                </a:solidFill>
              </a:rPr>
              <a:t>5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2276872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3 + 1 = </a:t>
            </a:r>
            <a:r>
              <a:rPr lang="ru-RU" sz="5400" b="1" u="sng" dirty="0" smtClean="0">
                <a:solidFill>
                  <a:schemeClr val="bg1"/>
                </a:solidFill>
              </a:rPr>
              <a:t>4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764704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6 + 1 = </a:t>
            </a:r>
            <a:r>
              <a:rPr lang="ru-RU" sz="5400" b="1" u="sng" dirty="0" smtClean="0">
                <a:solidFill>
                  <a:schemeClr val="bg1"/>
                </a:solidFill>
              </a:rPr>
              <a:t>7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614338" y="4581128"/>
            <a:ext cx="1134126" cy="1944216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сохраненные данные 13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2.77778E-6 0.66134 L 0.48282 0.66134 L 0.48282 0.0034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4.16667E-6 0.4375 L 0.48021 0.4375 L 0.48021 -0.0074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2.77778E-7 0.24792 L 0.4783 0.24792 L 0.4783 0.00764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48064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14129" y="3645024"/>
            <a:ext cx="289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 5 + 1 = </a:t>
            </a:r>
            <a:r>
              <a:rPr lang="ru-RU" sz="5400" b="1" u="sng" dirty="0" smtClean="0">
                <a:solidFill>
                  <a:schemeClr val="bg1"/>
                </a:solidFill>
              </a:rPr>
              <a:t>6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6292" y="2278613"/>
            <a:ext cx="2983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 8 + 1 =</a:t>
            </a:r>
            <a:r>
              <a:rPr lang="ru-RU" sz="5400" b="1" dirty="0" smtClean="0">
                <a:solidFill>
                  <a:srgbClr val="EAEAEA"/>
                </a:solidFill>
              </a:rPr>
              <a:t> </a:t>
            </a:r>
            <a:r>
              <a:rPr lang="ru-RU" sz="5400" b="1" u="sng" dirty="0" smtClean="0">
                <a:solidFill>
                  <a:schemeClr val="bg1"/>
                </a:solidFill>
              </a:rPr>
              <a:t>4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76470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7 + 1 = </a:t>
            </a:r>
            <a:r>
              <a:rPr lang="ru-RU" sz="5400" b="1" u="sng" dirty="0" smtClean="0">
                <a:solidFill>
                  <a:schemeClr val="bg1"/>
                </a:solidFill>
              </a:rPr>
              <a:t>8 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668344" y="4354816"/>
            <a:ext cx="1224136" cy="2098519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013176"/>
            <a:ext cx="1080120" cy="1421116"/>
          </a:xfrm>
          <a:prstGeom prst="rect">
            <a:avLst/>
          </a:prstGeom>
        </p:spPr>
      </p:pic>
      <p:sp>
        <p:nvSpPr>
          <p:cNvPr id="14" name="Блок-схема: сохраненные данные 13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3.33333E-6 0.65741 L 0.48281 0.65741 L 0.48281 0.00348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07 L -3.61111E-6 0.43657 L 0.48021 0.43657 L 0.48021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59259E-6 L -2.22222E-6 0.23727 L 0.4783 0.23727 L 0.4783 0.00741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11\Desktop\гиф для игр\ГИФ ВЫ ПРОСТО УМНИЧКИ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6801829" cy="281941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286644" y="1643050"/>
            <a:ext cx="1143008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память с прямым доступом 14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76056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836712"/>
            <a:ext cx="3168352" cy="4464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36945" y="3861048"/>
            <a:ext cx="2398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3 –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= 2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19108" y="2494637"/>
            <a:ext cx="2398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2 –</a:t>
            </a:r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= 1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5444" y="980728"/>
            <a:ext cx="2398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 –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= 0</a:t>
            </a:r>
            <a:endParaRPr lang="ru-RU" sz="5400" b="1" dirty="0"/>
          </a:p>
        </p:txBody>
      </p:sp>
      <p:pic>
        <p:nvPicPr>
          <p:cNvPr id="24" name="Рисунок 23" descr="68655385_0_4c366_f61ad8e1_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25" name="Скругленный прямоугольник 24"/>
          <p:cNvSpPr/>
          <p:nvPr/>
        </p:nvSpPr>
        <p:spPr>
          <a:xfrm>
            <a:off x="755576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7668344" y="4354816"/>
            <a:ext cx="1224136" cy="2098519"/>
          </a:xfrm>
          <a:prstGeom prst="rect">
            <a:avLst/>
          </a:prstGeom>
        </p:spPr>
      </p:pic>
      <p:sp>
        <p:nvSpPr>
          <p:cNvPr id="16" name="Блок-схема: сохраненные данные 15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35206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5.55556E-7 0.61527 L 0.48281 0.61527 L 0.48281 0.00324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139 L -4.72222E-6 0.39444 L 0.48021 0.39444 L 0.48021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4.44444E-6 0.19514 L 0.4783 0.19514 L 0.4783 0.00602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память с прямым доступом 14"/>
          <p:cNvSpPr/>
          <p:nvPr/>
        </p:nvSpPr>
        <p:spPr>
          <a:xfrm flipH="1">
            <a:off x="3779912" y="5085184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48064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80961" y="378904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5 –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= 4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63124" y="2422629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4 –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5400" b="1" dirty="0" smtClean="0"/>
              <a:t>= 3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39460" y="90872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3 –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2</a:t>
            </a:r>
            <a:endParaRPr lang="ru-RU" sz="5400" b="1" dirty="0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668344" y="4478258"/>
            <a:ext cx="1152128" cy="1975077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9" name="Блок-схема: сохраненные данные 18"/>
          <p:cNvSpPr/>
          <p:nvPr/>
        </p:nvSpPr>
        <p:spPr>
          <a:xfrm flipH="1">
            <a:off x="3995936" y="5085184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3003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4.72222E-6 0.64051 L 0.48281 0.64051 L 0.48281 0.0034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33333E-6 L 4.72222E-6 0.41319 L 0.4802 0.41319 L 0.4802 -0.00695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3.61111E-6 0.21643 L 0.4783 0.21643 L 0.4783 0.00671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Блок-схема: память с прямым доступом 14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148064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80961" y="378904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9 –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= 8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63124" y="2422629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8 –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5400" b="1" dirty="0" smtClean="0"/>
              <a:t>= 7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39460" y="90872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7 –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6</a:t>
            </a:r>
            <a:endParaRPr lang="ru-RU" sz="5400" b="1" dirty="0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524328" y="4231374"/>
            <a:ext cx="1296144" cy="2221961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9" name="Блок-схема: сохраненные данные 18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3003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2.77778E-7 0.63634 L 0.48281 0.63634 L 0.48281 0.0034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116 L -2.77778E-7 0.41551 L 0.48021 0.41551 L 0.48021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3.61111E-6 0.21643 L 0.4783 0.21643 L 0.4783 0.00671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157192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76056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08953" y="3861048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</a:rPr>
              <a:t>5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– 1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= 4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91116" y="2494637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</a:rPr>
              <a:t>4</a:t>
            </a:r>
            <a:r>
              <a:rPr lang="ru-RU" sz="5400" b="1" dirty="0" smtClean="0"/>
              <a:t> –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1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= 3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7452" y="980728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u="sng" dirty="0" smtClean="0">
                <a:solidFill>
                  <a:schemeClr val="bg1"/>
                </a:solidFill>
              </a:rPr>
              <a:t>3</a:t>
            </a:r>
            <a:r>
              <a:rPr lang="ru-RU" sz="5400" b="1" dirty="0" smtClean="0"/>
              <a:t> – 1 = 2</a:t>
            </a:r>
            <a:endParaRPr lang="ru-RU" sz="5400" b="1" dirty="0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524328" y="4293096"/>
            <a:ext cx="1296144" cy="2221961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5" name="Блок-схема: сохраненные данные 14"/>
          <p:cNvSpPr/>
          <p:nvPr/>
        </p:nvSpPr>
        <p:spPr>
          <a:xfrm flipH="1">
            <a:off x="3995936" y="5157192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3003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-3.61111E-6 0.64675 L 0.48282 0.64675 L 0.48282 0.0034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2.22222E-6 0.42592 L 0.48021 0.42592 L 0.48021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2.5E-6 0.22662 L 0.4783 0.22662 L 0.4783 0.00695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157192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20072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2969" y="378904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5 – 1 = </a:t>
            </a:r>
            <a:r>
              <a:rPr lang="ru-RU" sz="5400" b="1" u="sng" dirty="0" smtClean="0">
                <a:solidFill>
                  <a:schemeClr val="bg1"/>
                </a:solidFill>
              </a:rPr>
              <a:t>4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5132" y="2422629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4 –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1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= </a:t>
            </a:r>
            <a:r>
              <a:rPr lang="ru-RU" sz="5400" b="1" u="sng" dirty="0" smtClean="0">
                <a:solidFill>
                  <a:schemeClr val="bg1"/>
                </a:solidFill>
              </a:rPr>
              <a:t>3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1468" y="90872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3 – 1 = </a:t>
            </a:r>
            <a:r>
              <a:rPr lang="ru-RU" sz="5400" b="1" u="sng" dirty="0" smtClean="0">
                <a:solidFill>
                  <a:schemeClr val="bg1"/>
                </a:solidFill>
              </a:rPr>
              <a:t>2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614338" y="4653136"/>
            <a:ext cx="1134126" cy="1944216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5" name="Блок-схема: сохраненные данные 14"/>
          <p:cNvSpPr/>
          <p:nvPr/>
        </p:nvSpPr>
        <p:spPr>
          <a:xfrm flipH="1">
            <a:off x="3995936" y="5157192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3003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-2.22222E-6 0.64676 L 0.48281 0.64676 L 0.48281 0.00324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092 L 3.61111E-6 0.42593 L 0.4802 0.42593 L 0.4802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0.22685 L 0.47812 0.22685 L 0.47812 0.00694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20072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2969" y="378904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8 – 1 = </a:t>
            </a:r>
            <a:r>
              <a:rPr lang="ru-RU" sz="5400" b="1" u="sng" dirty="0" smtClean="0">
                <a:solidFill>
                  <a:schemeClr val="bg1"/>
                </a:solidFill>
              </a:rPr>
              <a:t>7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5132" y="2422629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7 –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1</a:t>
            </a: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= </a:t>
            </a:r>
            <a:r>
              <a:rPr lang="ru-RU" sz="5400" b="1" u="sng" dirty="0" smtClean="0">
                <a:solidFill>
                  <a:schemeClr val="bg1"/>
                </a:solidFill>
              </a:rPr>
              <a:t>6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1468" y="908720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6 – 1 = </a:t>
            </a:r>
            <a:r>
              <a:rPr lang="ru-RU" sz="5400" b="1" u="sng" dirty="0" smtClean="0">
                <a:solidFill>
                  <a:schemeClr val="bg1"/>
                </a:solidFill>
              </a:rPr>
              <a:t>5</a:t>
            </a:r>
            <a:endParaRPr lang="ru-RU" sz="5400" b="1" u="sng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536329" y="4653136"/>
            <a:ext cx="1134126" cy="1944216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5" name="Блок-схема: сохраненные данные 14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3003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48148E-6 L -2.22222E-6 0.62569 L 0.48281 0.62569 L 0.48281 0.00324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116 L 3.61111E-6 0.40486 L 0.4802 0.40486 L 0.4802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4.44444E-6 0.21088 L 0.47813 0.21088 L 0.47813 0.00648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779912" y="5013176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48064" y="476672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576" y="476672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108953" y="3861048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2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3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91116" y="2494637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3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4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7452" y="980728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4 +</a:t>
            </a:r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5400" b="1" dirty="0" smtClean="0"/>
              <a:t>= 5</a:t>
            </a:r>
            <a:endParaRPr lang="ru-RU" sz="5400" b="1" dirty="0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572332" y="4509120"/>
            <a:ext cx="1176131" cy="2016224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4" name="Блок-схема: сохраненные данные 13"/>
          <p:cNvSpPr/>
          <p:nvPr/>
        </p:nvSpPr>
        <p:spPr>
          <a:xfrm flipH="1">
            <a:off x="3995936" y="5013176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-3.61111E-6 0.62592 L 0.48282 0.62592 L 0.48282 0.00324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116 L 2.22222E-6 0.40509 L 0.48021 0.40509 L 0.48021 -0.008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2.5E-6 0.20579 L 0.4783 0.20579 L 0.4783 0.00625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амять с прямым доступом 10"/>
          <p:cNvSpPr/>
          <p:nvPr/>
        </p:nvSpPr>
        <p:spPr>
          <a:xfrm flipH="1">
            <a:off x="3851920" y="5157192"/>
            <a:ext cx="1368152" cy="1368152"/>
          </a:xfrm>
          <a:prstGeom prst="flowChartMagneticDrum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48064" y="404664"/>
            <a:ext cx="3168352" cy="4464496"/>
          </a:xfrm>
          <a:prstGeom prst="roundRect">
            <a:avLst/>
          </a:prstGeom>
          <a:blipFill>
            <a:blip r:embed="rId2" cstate="email">
              <a:lum bright="40000"/>
            </a:blip>
            <a:stretch>
              <a:fillRect/>
            </a:stretch>
          </a:blip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404664"/>
            <a:ext cx="3168352" cy="4464496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52969" y="3933056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6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7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35132" y="2566645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8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9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1468" y="1052736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 + </a:t>
            </a:r>
            <a:r>
              <a:rPr lang="ru-RU" sz="5400" b="1" u="sng" dirty="0" smtClean="0">
                <a:solidFill>
                  <a:schemeClr val="bg1"/>
                </a:solidFill>
              </a:rPr>
              <a:t>1</a:t>
            </a:r>
            <a:r>
              <a:rPr lang="ru-RU" sz="5400" b="1" dirty="0" smtClean="0"/>
              <a:t> = 2</a:t>
            </a:r>
            <a:endParaRPr lang="ru-RU" sz="5400" b="1" dirty="0"/>
          </a:p>
        </p:txBody>
      </p:sp>
      <p:pic>
        <p:nvPicPr>
          <p:cNvPr id="12" name="Рисунок 11" descr="0_6ff04_21a9edfe_XL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668344" y="4550267"/>
            <a:ext cx="1152128" cy="1975076"/>
          </a:xfrm>
          <a:prstGeom prst="rect">
            <a:avLst/>
          </a:prstGeom>
        </p:spPr>
      </p:pic>
      <p:pic>
        <p:nvPicPr>
          <p:cNvPr id="13" name="Рисунок 12" descr="68655385_0_4c366_f61ad8e1_L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 flipH="1">
            <a:off x="395536" y="5153383"/>
            <a:ext cx="1080120" cy="1421116"/>
          </a:xfrm>
          <a:prstGeom prst="rect">
            <a:avLst/>
          </a:prstGeom>
        </p:spPr>
      </p:pic>
      <p:sp>
        <p:nvSpPr>
          <p:cNvPr id="14" name="Блок-схема: сохраненные данные 13"/>
          <p:cNvSpPr/>
          <p:nvPr/>
        </p:nvSpPr>
        <p:spPr>
          <a:xfrm flipH="1">
            <a:off x="4067944" y="5157192"/>
            <a:ext cx="1152128" cy="1368152"/>
          </a:xfrm>
          <a:prstGeom prst="flowChartOnlineStorage">
            <a:avLst/>
          </a:prstGeom>
          <a:blipFill>
            <a:blip r:embed="rId5" cstate="email"/>
            <a:stretch>
              <a:fillRect/>
            </a:stretch>
          </a:blip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1768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-2.22222E-6 0.63611 L 0.48281 0.63611 L 0.48281 0.00348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" y="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116 L 3.61111E-6 0.4155 L 0.4802 0.4155 L 0.4802 -0.00811 " pathEditMode="relative" rAng="0" ptsTypes="AAAA">
                                      <p:cBhvr>
                                        <p:cTn id="1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3.88889E-6 0.2162 L 0.47829 0.2162 L 0.47829 0.00671 " pathEditMode="relative" rAng="0" ptsTypes="AA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330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208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Образование нового числа в пределах 10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Алексей</cp:lastModifiedBy>
  <cp:revision>133</cp:revision>
  <dcterms:created xsi:type="dcterms:W3CDTF">2015-03-27T14:27:03Z</dcterms:created>
  <dcterms:modified xsi:type="dcterms:W3CDTF">2024-03-02T09:15:57Z</dcterms:modified>
</cp:coreProperties>
</file>